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sldIdLst>
    <p:sldId id="257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59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ato" panose="020F0502020204030203" pitchFamily="34" charset="77"/>
      <p:regular r:id="rId17"/>
      <p:bold r:id="rId18"/>
      <p:italic r:id="rId19"/>
      <p:boldItalic r:id="rId20"/>
    </p:embeddedFont>
    <p:embeddedFont>
      <p:font typeface="Lato Light" panose="020F0302020204030203" pitchFamily="34" charset="77"/>
      <p:regular r:id="rId21"/>
      <p:italic r:id="rId22"/>
    </p:embeddedFont>
    <p:embeddedFont>
      <p:font typeface="Quicksand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19" d="100"/>
          <a:sy n="119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2F167-2865-4F5E-94D2-4D98566A107A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70469-5E86-4018-A2E1-E9C8592F0F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41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os.nl/artikel/2338982-internetforum-reddit-sluit-2000-discussiegroepen-in-strijd-tegen-haatzaaien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ln.be/ihln/reddit-wil-haatzaaien-en-racisme-expliciet-verbieden~af16e223/?referer=https%3A%2F%2Fwww.google.com%2F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nl/nieuws/2020/06/28/grootste-boycot-ooit-tegen-facebook-a400436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merce.nl/nieuws/400-adverteerders-boycotten-facebook-wegens-aanpak-racisme-haatzaaien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lnieuws.nl/tech/artikel/5161125/haat-geweld-verwijderen-social-media-facebook-twitte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tlnieuws.nl/tech/artikel/4598396/europese-unie-aanpak-haat-haatzaaien-hatespeech-brussel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kskrant.nl/nieuws-achtergrond/conservatief-amerika-vlucht-naar-twitter-alternatief-parler-waar-geen-ruimte-is-voor-factchecks~b7b0af15/?referer=https%3A%2F%2Fwww.google.com%2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https://nos.nl/artikel/2338982-internetforum-reddit-sluit-2000-discussiegroepen-in-strijd-tegen-haatzaaien.html</a:t>
            </a:r>
            <a:endParaRPr lang="en-US" dirty="0"/>
          </a:p>
          <a:p>
            <a:r>
              <a:rPr lang="en-US" dirty="0">
                <a:hlinkClick r:id="rId4"/>
              </a:rPr>
              <a:t>https://www.hln.be/ihln/reddit-wil-haatzaaien-en-racisme-expliciet-verbieden~af16e223/?referer=https%3A%2F%2Fwww.google.com%2F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70469-5E86-4018-A2E1-E9C8592F0FC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36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https://www.nrc.nl/nieuws/2020/06/28/grootste-boycot-ooit-tegen-facebook-a4004362</a:t>
            </a:r>
            <a:endParaRPr lang="en-US" dirty="0"/>
          </a:p>
          <a:p>
            <a:r>
              <a:rPr lang="en-US" dirty="0">
                <a:hlinkClick r:id="rId4"/>
              </a:rPr>
              <a:t>https://www.emerce.nl/nieuws/400-adverteerders-boycotten-facebook-wegens-aanpak-racisme-haatzaaien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70469-5E86-4018-A2E1-E9C8592F0FC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5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https://www.rtlnieuws.nl/tech/artikel/5161125/haat-geweld-verwijderen-social-media-facebook-twitter</a:t>
            </a:r>
            <a:endParaRPr lang="en-US" dirty="0"/>
          </a:p>
          <a:p>
            <a:r>
              <a:rPr lang="en-US" dirty="0">
                <a:hlinkClick r:id="rId4"/>
              </a:rPr>
              <a:t>https://www.rtlnieuws.nl/tech/artikel/4598396/europese-unie-aanpak-haat-haatzaaien-hatespeech-brussel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70469-5E86-4018-A2E1-E9C8592F0FC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23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https://www.volkskrant.nl/nieuws-achtergrond/conservatief-amerika-vlucht-naar-twitter-alternatief-parler-waar-geen-ruimte-is-voor-factchecks~b7b0af15/?referer=https%3A%2F%2Fwww.google.com%2F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70469-5E86-4018-A2E1-E9C8592F0FC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27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lh4.googleusercontent.com/rHifLe6-il6vcXwPP8kln_RLM6NEnowz38MhO4BI8_xcmv8htGV-E2Y-cUF93F6gh5RHKtam5nRIrc6cT1bealTC4fRBdHPgkYgBQ6CfPvHpalIBK6GguSExQmegA_7PnDVpY-0l">
            <a:extLst>
              <a:ext uri="{FF2B5EF4-FFF2-40B4-BE49-F238E27FC236}">
                <a16:creationId xmlns:a16="http://schemas.microsoft.com/office/drawing/2014/main" id="{1913C6D9-D268-7C44-8FC1-32C225A1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" b="20831"/>
          <a:stretch/>
        </p:blipFill>
        <p:spPr bwMode="auto">
          <a:xfrm>
            <a:off x="-3804" y="916683"/>
            <a:ext cx="12205252" cy="59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E5C0FA72-D08F-B142-B33D-52EC036B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69" y="2991802"/>
            <a:ext cx="2286000" cy="354330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5EF8D4-F192-534D-BB26-5B4C238E5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6662">
            <a:off x="1067315" y="608940"/>
            <a:ext cx="2563849" cy="1673249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E5F687-D1F6-3046-B1EB-743CCBCB7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30" y="4763452"/>
            <a:ext cx="7845277" cy="77779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5A9FD10-CA2E-3649-8C9B-B6346D77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30" y="3411343"/>
            <a:ext cx="7845278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0258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E39C5-F3EF-4081-8922-CFD7E235078E}"/>
              </a:ext>
            </a:extLst>
          </p:cNvPr>
          <p:cNvSpPr/>
          <p:nvPr/>
        </p:nvSpPr>
        <p:spPr>
          <a:xfrm>
            <a:off x="9105418" y="84094"/>
            <a:ext cx="3001701" cy="5409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EE754-8909-4631-A8D2-FF3B1E9C57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9" y="2933111"/>
            <a:ext cx="7845278" cy="43109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502582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2F258F-7127-4546-BBC5-313B347E6EBC}"/>
              </a:ext>
            </a:extLst>
          </p:cNvPr>
          <p:cNvSpPr/>
          <p:nvPr userDrawn="1"/>
        </p:nvSpPr>
        <p:spPr>
          <a:xfrm>
            <a:off x="3877183" y="177810"/>
            <a:ext cx="4500971" cy="2200275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57E244F5-FE92-2F4A-985B-9FB522FD7CFA}"/>
              </a:ext>
            </a:extLst>
          </p:cNvPr>
          <p:cNvSpPr/>
          <p:nvPr userDrawn="1"/>
        </p:nvSpPr>
        <p:spPr>
          <a:xfrm>
            <a:off x="4029583" y="330210"/>
            <a:ext cx="4500971" cy="2200275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B6C667-4EA4-4325-9418-93F24BA90AD3}"/>
              </a:ext>
            </a:extLst>
          </p:cNvPr>
          <p:cNvSpPr/>
          <p:nvPr userDrawn="1"/>
        </p:nvSpPr>
        <p:spPr>
          <a:xfrm>
            <a:off x="9176084" y="84094"/>
            <a:ext cx="2931035" cy="87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F41EEE-2F58-C346-853E-A76F7FAAC5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77183" y="1208344"/>
            <a:ext cx="3898728" cy="4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ro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4C5C-C3D9-F441-ADF3-084C63BC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91100-75D0-4B4C-87DD-2AB9B020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6A1DD-3518-A442-83C0-D37A7CA4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6F09D-5708-5C4D-9D67-7AAE2A57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Picture 5" descr="A picture containing white, table&#10;&#10;Description generated with high confidence">
            <a:extLst>
              <a:ext uri="{FF2B5EF4-FFF2-40B4-BE49-F238E27FC236}">
                <a16:creationId xmlns:a16="http://schemas.microsoft.com/office/drawing/2014/main" id="{35013E29-0F14-874D-BE49-9BAF8E5AA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5768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EF2A6C-FA17-3A4F-9A83-A304D70D1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39"/>
            <a:ext cx="8110564" cy="3235683"/>
          </a:xfrm>
          <a:solidFill>
            <a:srgbClr val="FFFFFF">
              <a:alpha val="60000"/>
            </a:srgbClr>
          </a:solidFill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DD4C07-E653-9248-8614-5BBE2803B037}"/>
              </a:ext>
            </a:extLst>
          </p:cNvPr>
          <p:cNvSpPr txBox="1">
            <a:spLocks/>
          </p:cNvSpPr>
          <p:nvPr/>
        </p:nvSpPr>
        <p:spPr>
          <a:xfrm>
            <a:off x="844826" y="243568"/>
            <a:ext cx="10515600" cy="1139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GB" dirty="0"/>
              <a:t>Wat nu?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0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lassen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hite, table&#10;&#10;Description generated with high confidence">
            <a:extLst>
              <a:ext uri="{FF2B5EF4-FFF2-40B4-BE49-F238E27FC236}">
                <a16:creationId xmlns:a16="http://schemas.microsoft.com/office/drawing/2014/main" id="{43DD0688-4C5E-8945-A806-7A818211A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5768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605448B-FD58-8142-9498-199F0011E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826" y="243568"/>
            <a:ext cx="10515600" cy="1139484"/>
          </a:xfrm>
        </p:spPr>
        <p:txBody>
          <a:bodyPr anchor="ctr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GB" dirty="0"/>
              <a:t>De </a:t>
            </a:r>
            <a:r>
              <a:rPr lang="en-GB" dirty="0" err="1"/>
              <a:t>klassencode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C4A89F-AC1A-6E48-B239-362CFAEE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40" y="1844026"/>
            <a:ext cx="8110564" cy="3235683"/>
          </a:xfrm>
          <a:solidFill>
            <a:srgbClr val="FFFFFF">
              <a:alpha val="60000"/>
            </a:srgbClr>
          </a:solidFill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41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B14E-D58E-2F43-911F-7A08B9B9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532E4-450E-1E4D-8B32-4A44554BD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E62CF-012C-6344-BA53-00E29275D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43EB4-67CB-374B-A4A9-B4404C371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EF61C-E8DD-174B-AA5A-8C5EA48B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AA48C-CB65-C744-B4F1-7174ADC4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54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605448B-FD58-8142-9498-199F0011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6" y="243568"/>
            <a:ext cx="10515600" cy="1139484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rgbClr val="50258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C4A89F-AC1A-6E48-B239-362CFAEE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39"/>
            <a:ext cx="10515600" cy="4351338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52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hite, table&#10;&#10;Description generated with high confidence">
            <a:extLst>
              <a:ext uri="{FF2B5EF4-FFF2-40B4-BE49-F238E27FC236}">
                <a16:creationId xmlns:a16="http://schemas.microsoft.com/office/drawing/2014/main" id="{43DD0688-4C5E-8945-A806-7A818211A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5768" cy="6858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C4A89F-AC1A-6E48-B239-362CFAEE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39"/>
            <a:ext cx="8110564" cy="3235683"/>
          </a:xfrm>
          <a:solidFill>
            <a:srgbClr val="FFFFFF">
              <a:alpha val="60000"/>
            </a:srgbClr>
          </a:solidFill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05448B-FD58-8142-9498-199F0011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6" y="243568"/>
            <a:ext cx="10515600" cy="1139484"/>
          </a:xfrm>
        </p:spPr>
        <p:txBody>
          <a:bodyPr anchor="ctr">
            <a:normAutofit/>
          </a:bodyPr>
          <a:lstStyle>
            <a:lvl1pPr>
              <a:defRPr sz="3600" b="0" i="0">
                <a:solidFill>
                  <a:schemeClr val="bg1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2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7438-2005-AC4D-AD0F-CBCA0027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rgbClr val="50258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A96D8-A5EB-A44C-81B3-6F34B5E4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7DCE5-E198-A842-9377-E7429B939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61937-0932-8845-8C27-0085EBFF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DD35E-9C72-094B-987E-683FF672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577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8EE4-C46F-EC4D-915C-270509F5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502582"/>
                </a:solidFill>
                <a:latin typeface="Quicksand" panose="02070303000000060000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EF87-778C-8946-BB9D-3B731917C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B36EE-F61A-BB4D-8CFA-29158009A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0E53-FACD-FF44-9F32-43A4139F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6A084-9F8C-D743-B60A-418B8C6E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91D71-58FA-834A-A4A7-F73CE6E8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34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B4FB-1036-8C47-8E95-C45D02CE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502582"/>
                </a:solidFill>
                <a:latin typeface="Quicksand" panose="02070303000000060000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019E-3E20-FE42-AA32-B1FBE4B3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F6100-137E-5447-827C-B313BA15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F5BA4-8D79-6845-B875-F7D082AE0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F4169-9A91-614C-8CF7-0225F81A2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B56D3-9CBC-D442-BE0A-C77ED59A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61C0B-22DE-8B40-9232-78120E53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46A9CF-7FEF-E449-B1EA-45B33BBB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90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D7B9-0F81-DC4F-9931-98EAD9EB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2582"/>
                </a:solidFill>
                <a:latin typeface="Quicksand" panose="02070303000000060000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93787-9FAA-7F44-80E6-439AA94E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E450F-8150-524B-8652-40860679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F82ED-F2E1-F94F-926A-015CEF75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7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79185-9D83-1D44-A4A6-050C870F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DDF51-BFFA-774D-BD2E-9F1DB46E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CCC23-21B6-D440-8324-556A3C3E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5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A04E-0A90-5A45-B6F2-CA3D099D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Quicksand" panose="02070303000000060000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7FB3C-E9FC-3A49-9246-7C5F9F8D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006C-3380-B642-B784-AF84E62F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539-CD90-664A-8395-4169F6D7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436C3-91C0-D342-A56F-87BED4BC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2F58A-C77D-9840-A061-08905B04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79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33486-D37C-9C4C-926E-856F1C28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EF94-F6D3-F54F-A167-78F61D83E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EFC7A-76C1-AA45-957E-571DC4FAB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19D69-916B-4EE6-A036-E9BD51D1EA7D}" type="datetimeFigureOut">
              <a:rPr lang="nl-NL" smtClean="0"/>
              <a:t>22-03-2021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F0494-E1EB-E44F-9DD7-CEADC24C2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AA74-CA4E-8F45-813B-320CBDB50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5F2BF-5F5C-433B-9276-5DC2DBD3E19E}" type="slidenum">
              <a:rPr lang="nl-NL" smtClean="0"/>
              <a:t>‹nr.›</a:t>
            </a:fld>
            <a:endParaRPr lang="nl-NL"/>
          </a:p>
        </p:txBody>
      </p:sp>
      <p:pic>
        <p:nvPicPr>
          <p:cNvPr id="16" name="Picture 2" descr="https://lh4.googleusercontent.com/rHifLe6-il6vcXwPP8kln_RLM6NEnowz38MhO4BI8_xcmv8htGV-E2Y-cUF93F6gh5RHKtam5nRIrc6cT1bealTC4fRBdHPgkYgBQ6CfPvHpalIBK6GguSExQmegA_7PnDVpY-0l">
            <a:extLst>
              <a:ext uri="{FF2B5EF4-FFF2-40B4-BE49-F238E27FC236}">
                <a16:creationId xmlns:a16="http://schemas.microsoft.com/office/drawing/2014/main" id="{51D5AB05-C202-4A4F-B61A-F02D80F4F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" b="20831"/>
          <a:stretch/>
        </p:blipFill>
        <p:spPr bwMode="auto">
          <a:xfrm>
            <a:off x="0" y="5112223"/>
            <a:ext cx="12205252" cy="1760291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FFC6E5B3-5830-4BF2-818A-F7487318CB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1349" y="5230471"/>
            <a:ext cx="983092" cy="152379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D11D9E-983A-0C43-BFCF-91A72295F71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57" y="214086"/>
            <a:ext cx="2450401" cy="3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502582"/>
          </a:solidFill>
          <a:latin typeface="Quicksan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0258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0258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Fq4qrwb-n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Fq4qrwb-nI?feature=oembed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2DF1B-2BDD-4970-B2CD-DE06A3184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281CE3-056B-4979-A94E-56F94AC8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Haatzaaien</a:t>
            </a:r>
            <a:r>
              <a:rPr lang="nl-NL" b="1" dirty="0"/>
              <a:t> en cyberpesten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9A43B-B69E-4F42-BA7F-51EC157C43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2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E15CFE-B43B-490C-8154-EA074F21F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39"/>
            <a:ext cx="7410319" cy="2768917"/>
          </a:xfrm>
        </p:spPr>
        <p:txBody>
          <a:bodyPr anchor="ctr"/>
          <a:lstStyle/>
          <a:p>
            <a:pPr marL="0" indent="0">
              <a:buNone/>
            </a:pPr>
            <a:r>
              <a:rPr lang="nl-NL" dirty="0"/>
              <a:t>Samen met de hele klas ga je een steentje </a:t>
            </a:r>
            <a:r>
              <a:rPr lang="nl-NL" dirty="0" err="1"/>
              <a:t>blijdragen</a:t>
            </a:r>
            <a:r>
              <a:rPr lang="nl-NL" dirty="0"/>
              <a:t> om </a:t>
            </a:r>
            <a:r>
              <a:rPr lang="nl-NL" dirty="0" err="1"/>
              <a:t>cyperpesten</a:t>
            </a:r>
            <a:r>
              <a:rPr lang="nl-NL" dirty="0"/>
              <a:t> en </a:t>
            </a:r>
            <a:r>
              <a:rPr lang="nl-NL" dirty="0" err="1"/>
              <a:t>haatzaaien</a:t>
            </a:r>
            <a:r>
              <a:rPr lang="nl-NL" dirty="0"/>
              <a:t> te stoppen!</a:t>
            </a:r>
          </a:p>
          <a:p>
            <a:pPr marL="0" indent="0">
              <a:buNone/>
            </a:pPr>
            <a:r>
              <a:rPr lang="nl-NL" dirty="0"/>
              <a:t>Pak het </a:t>
            </a:r>
            <a:r>
              <a:rPr lang="nl-NL" dirty="0">
                <a:solidFill>
                  <a:srgbClr val="502582"/>
                </a:solidFill>
              </a:rPr>
              <a:t>werkblad</a:t>
            </a:r>
            <a:r>
              <a:rPr lang="nl-NL" dirty="0"/>
              <a:t> erbij!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498A3-451B-4505-A1A7-CC4A6ADD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409" y="1314450"/>
            <a:ext cx="3420000" cy="48173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92E705-AE68-43D7-9390-82AB5650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slag!</a:t>
            </a:r>
          </a:p>
        </p:txBody>
      </p:sp>
      <p:pic>
        <p:nvPicPr>
          <p:cNvPr id="5" name="Picture 4" descr="A picture containing shirt&#10;&#10;Description automatically generated">
            <a:extLst>
              <a:ext uri="{FF2B5EF4-FFF2-40B4-BE49-F238E27FC236}">
                <a16:creationId xmlns:a16="http://schemas.microsoft.com/office/drawing/2014/main" id="{0E6EEE86-B2A7-4B35-A741-6B8C8BE5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83" y="3567630"/>
            <a:ext cx="1753482" cy="27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7A10-7C49-487A-9900-0C17893D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186B5-3598-48AE-89A6-281C1CDAF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502582"/>
                </a:solidFill>
              </a:rPr>
              <a:t>Wie weet wat cyberpesten is?</a:t>
            </a:r>
          </a:p>
          <a:p>
            <a:pPr marL="0" indent="0">
              <a:buNone/>
            </a:pPr>
            <a:endParaRPr lang="nl-NL" dirty="0">
              <a:solidFill>
                <a:srgbClr val="50258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502582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502582"/>
                </a:solidFill>
              </a:rPr>
              <a:t>Wat bedoelen we met </a:t>
            </a:r>
            <a:r>
              <a:rPr lang="nl-NL" dirty="0" err="1">
                <a:solidFill>
                  <a:srgbClr val="502582"/>
                </a:solidFill>
              </a:rPr>
              <a:t>haatzaaien</a:t>
            </a:r>
            <a:r>
              <a:rPr lang="nl-NL" dirty="0">
                <a:solidFill>
                  <a:srgbClr val="50258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85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EFFA-F23B-4F1F-B5E6-272B61CA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Cyberpesten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CF4E0-1536-4956-B81F-EF5B73314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502582"/>
                </a:solidFill>
              </a:rPr>
              <a:t>Cyberpesten</a:t>
            </a:r>
            <a:r>
              <a:rPr lang="nl-NL" dirty="0"/>
              <a:t> is het pesten van andere online, door bijvoorbeeld via socialmedia</a:t>
            </a:r>
          </a:p>
          <a:p>
            <a:endParaRPr lang="nl-NL" dirty="0"/>
          </a:p>
          <a:p>
            <a:pPr lvl="1"/>
            <a:r>
              <a:rPr lang="nl-NL" dirty="0"/>
              <a:t>Gemene </a:t>
            </a:r>
            <a:r>
              <a:rPr lang="nl-NL" dirty="0" err="1"/>
              <a:t>memes</a:t>
            </a:r>
            <a:r>
              <a:rPr lang="nl-NL" dirty="0"/>
              <a:t> rond sturen</a:t>
            </a:r>
          </a:p>
          <a:p>
            <a:pPr lvl="1"/>
            <a:r>
              <a:rPr lang="nl-NL" dirty="0"/>
              <a:t>Whatsapp stickers maken van iemand</a:t>
            </a:r>
          </a:p>
          <a:p>
            <a:pPr lvl="1"/>
            <a:r>
              <a:rPr lang="nl-NL" dirty="0"/>
              <a:t>Gemene berichten sturen over iemand, of direct naar die persoon</a:t>
            </a:r>
          </a:p>
        </p:txBody>
      </p:sp>
    </p:spTree>
    <p:extLst>
      <p:ext uri="{BB962C8B-B14F-4D97-AF65-F5344CB8AC3E}">
        <p14:creationId xmlns:p14="http://schemas.microsoft.com/office/powerpoint/2010/main" val="149637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35D4-7F39-4FA3-875A-EB8C7082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B4F6-DB2B-4868-A3A7-BB16BC02A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endParaRPr lang="en-US" sz="1800" dirty="0">
              <a:hlinkClick r:id="rId3"/>
            </a:endParaRPr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https://www.youtube.com/watch? v=TFq4qrwb-nI</a:t>
            </a:r>
            <a:endParaRPr lang="nl-NL" sz="1800" dirty="0"/>
          </a:p>
        </p:txBody>
      </p:sp>
      <p:pic>
        <p:nvPicPr>
          <p:cNvPr id="4" name="Online Media 3" title="Cyberpesten is niet normaal! Vraag het de politie">
            <a:hlinkClick r:id="" action="ppaction://media"/>
            <a:extLst>
              <a:ext uri="{FF2B5EF4-FFF2-40B4-BE49-F238E27FC236}">
                <a16:creationId xmlns:a16="http://schemas.microsoft.com/office/drawing/2014/main" id="{D34177E8-E7D0-4675-9BCD-EA5585C51B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49397" y="243568"/>
            <a:ext cx="6493206" cy="48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E53E-8272-4467-B053-24147DB9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Haatzaaien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0F0A-B840-4002-8E79-D693CE71D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ander soort pesten wat online gebeurd</a:t>
            </a:r>
          </a:p>
          <a:p>
            <a:r>
              <a:rPr lang="nl-NL" dirty="0"/>
              <a:t>Het gaat dan niet over één persoon maar een hele groep</a:t>
            </a:r>
          </a:p>
          <a:p>
            <a:pPr>
              <a:buFont typeface="Symbol" panose="05050102010706020507" pitchFamily="18" charset="2"/>
              <a:buChar char="®"/>
            </a:pPr>
            <a:r>
              <a:rPr lang="nl-NL" dirty="0"/>
              <a:t> Dit noemen we </a:t>
            </a:r>
            <a:r>
              <a:rPr lang="nl-NL" dirty="0" err="1">
                <a:solidFill>
                  <a:srgbClr val="502582"/>
                </a:solidFill>
              </a:rPr>
              <a:t>haatzaaien</a:t>
            </a:r>
            <a:r>
              <a:rPr lang="nl-NL" dirty="0">
                <a:solidFill>
                  <a:srgbClr val="502582"/>
                </a:solidFill>
              </a:rPr>
              <a:t> </a:t>
            </a:r>
            <a:r>
              <a:rPr lang="nl-NL" dirty="0"/>
              <a:t>of</a:t>
            </a:r>
            <a:r>
              <a:rPr lang="nl-NL" dirty="0">
                <a:solidFill>
                  <a:srgbClr val="502582"/>
                </a:solidFill>
              </a:rPr>
              <a:t> </a:t>
            </a:r>
            <a:r>
              <a:rPr lang="nl-NL" dirty="0" err="1">
                <a:solidFill>
                  <a:srgbClr val="502582"/>
                </a:solidFill>
              </a:rPr>
              <a:t>hatespeech</a:t>
            </a:r>
            <a:endParaRPr lang="nl-NL" dirty="0">
              <a:solidFill>
                <a:srgbClr val="502582"/>
              </a:solidFill>
            </a:endParaRPr>
          </a:p>
          <a:p>
            <a:pPr>
              <a:buFont typeface="Symbol" panose="05050102010706020507" pitchFamily="18" charset="2"/>
              <a:buChar char="®"/>
            </a:pPr>
            <a:endParaRPr lang="nl-NL" dirty="0">
              <a:solidFill>
                <a:srgbClr val="50258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5025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9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79BE-9B67-4AAF-BB15-E5D9D50C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het nieuws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20446-E116-4262-BC03-2D5B45279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Laatste tijd staan maatregelen tegen </a:t>
            </a:r>
            <a:r>
              <a:rPr lang="nl-NL" dirty="0" err="1"/>
              <a:t>haatzaaien</a:t>
            </a:r>
            <a:r>
              <a:rPr lang="nl-NL" dirty="0"/>
              <a:t> vol in de aandacht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	Op het platform </a:t>
            </a:r>
            <a:r>
              <a:rPr lang="nl-NL" dirty="0" err="1"/>
              <a:t>Reddit</a:t>
            </a:r>
            <a:r>
              <a:rPr lang="nl-NL" dirty="0"/>
              <a:t> waren veel 						groepen waar mensen samen 							discrimineren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4B3E1-B810-42A9-A7F6-D55C0D50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6" y="2459443"/>
            <a:ext cx="5258221" cy="415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92154-AF44-4D0A-A2D4-8702A6D9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270650"/>
            <a:ext cx="4454434" cy="62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AAE4-6E6F-45F8-99C8-0015A567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het nieuws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0E8B0-463C-4A0E-8DEC-D00668000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Ook bedrijven weigeren nu reclame te kopen op Facebook (</a:t>
            </a:r>
            <a:r>
              <a:rPr lang="nl-NL" dirty="0" err="1"/>
              <a:t>instagram</a:t>
            </a:r>
            <a:r>
              <a:rPr lang="nl-NL" dirty="0"/>
              <a:t>) als Facebook niet snel wat doet.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FA786-EBE7-455B-9A4C-E3EF20E99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32"/>
          <a:stretch/>
        </p:blipFill>
        <p:spPr>
          <a:xfrm>
            <a:off x="583746" y="2776115"/>
            <a:ext cx="3475003" cy="359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0E6D8-EEA3-439C-A191-7C9830616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206" y="2657460"/>
            <a:ext cx="3835606" cy="39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C40E-2667-4DAE-B910-8E4317E9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het nieuws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DC09-2A0C-4DCF-B65C-4F50DBAB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242" y="1840139"/>
            <a:ext cx="5328557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De overheid (EU) geeft aan dat de websites echt iets doen aan meldingen, maar het kan duidelijker.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C6A8F-12BC-4A00-BBB2-2BA31F22A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5" y="1554488"/>
            <a:ext cx="5278321" cy="4922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A2F12-9FE3-4FD7-A1CD-9B6F22EAC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21" y="3104867"/>
            <a:ext cx="3888924" cy="36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CBD3-5915-4680-92E0-7FC9AF96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Toch moeten we meer doen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EC80-AC78-4523-9544-7B81BDB3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Helaas verplaatsen de groep mensen zich gewoon.</a:t>
            </a:r>
          </a:p>
          <a:p>
            <a:endParaRPr lang="nl-NL" dirty="0"/>
          </a:p>
          <a:p>
            <a:r>
              <a:rPr lang="nl-NL" dirty="0"/>
              <a:t>En net als cyberpesten, het blijft voorkomen.</a:t>
            </a:r>
          </a:p>
          <a:p>
            <a:r>
              <a:rPr lang="nl-NL" dirty="0"/>
              <a:t>Het kwetst mensen</a:t>
            </a:r>
          </a:p>
          <a:p>
            <a:r>
              <a:rPr lang="nl-NL" dirty="0"/>
              <a:t>Het stopt pas als iedereen stopt!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8DDA4-A9D6-4702-A395-8E7C0120F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702" y="1118283"/>
            <a:ext cx="3189361" cy="52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9820"/>
      </p:ext>
    </p:extLst>
  </p:cSld>
  <p:clrMapOvr>
    <a:masterClrMapping/>
  </p:clrMapOvr>
</p:sld>
</file>

<file path=ppt/theme/theme1.xml><?xml version="1.0" encoding="utf-8"?>
<a:theme xmlns:a="http://schemas.openxmlformats.org/drawingml/2006/main" name="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" id="{6AC8FF34-03CA-45DC-9418-8990FBA881BB}" vid="{F03F3DB5-C764-4AA1-86B3-60E15050C6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CT</Template>
  <TotalTime>351</TotalTime>
  <Words>360</Words>
  <Application>Microsoft Macintosh PowerPoint</Application>
  <PresentationFormat>Breedbeeld</PresentationFormat>
  <Paragraphs>54</Paragraphs>
  <Slides>10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8" baseType="lpstr">
      <vt:lpstr>Arial</vt:lpstr>
      <vt:lpstr>Quicksand</vt:lpstr>
      <vt:lpstr>Symbol</vt:lpstr>
      <vt:lpstr>Lato</vt:lpstr>
      <vt:lpstr>Lato Thin</vt:lpstr>
      <vt:lpstr>Calibri</vt:lpstr>
      <vt:lpstr>Lato Light</vt:lpstr>
      <vt:lpstr>CT</vt:lpstr>
      <vt:lpstr>Haatzaaien en cyberpesten</vt:lpstr>
      <vt:lpstr>PowerPoint-presentatie</vt:lpstr>
      <vt:lpstr>Cyberpesten</vt:lpstr>
      <vt:lpstr>PowerPoint-presentatie</vt:lpstr>
      <vt:lpstr>Haatzaaien</vt:lpstr>
      <vt:lpstr>In het nieuws</vt:lpstr>
      <vt:lpstr>In het nieuws</vt:lpstr>
      <vt:lpstr>In het nieuws</vt:lpstr>
      <vt:lpstr>Toch moeten we meer doen</vt:lpstr>
      <vt:lpstr>Aan de slag!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Middel, L.M.</dc:creator>
  <cp:lastModifiedBy>Kirsten van der Winden</cp:lastModifiedBy>
  <cp:revision>40</cp:revision>
  <dcterms:created xsi:type="dcterms:W3CDTF">2020-05-19T11:43:39Z</dcterms:created>
  <dcterms:modified xsi:type="dcterms:W3CDTF">2021-03-22T14:39:25Z</dcterms:modified>
</cp:coreProperties>
</file>